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2C7C62C-6075-426B-B9CE-B65FA7FF71B9}">
          <p14:sldIdLst>
            <p14:sldId id="256"/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356C"/>
    <a:srgbClr val="36639A"/>
    <a:srgbClr val="12254A"/>
    <a:srgbClr val="CDDAF3"/>
    <a:srgbClr val="3A5896"/>
    <a:srgbClr val="EB752B"/>
    <a:srgbClr val="F1F1F1"/>
    <a:srgbClr val="C6D4DF"/>
    <a:srgbClr val="F3F0ED"/>
    <a:srgbClr val="E1DA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9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3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151"/>
          <a:stretch/>
        </p:blipFill>
        <p:spPr>
          <a:xfrm>
            <a:off x="6620933" y="5565212"/>
            <a:ext cx="2523067" cy="129278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8" b="23151"/>
          <a:stretch/>
        </p:blipFill>
        <p:spPr>
          <a:xfrm>
            <a:off x="0" y="5565212"/>
            <a:ext cx="7010400" cy="129278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287254"/>
            <a:ext cx="7869890" cy="4889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163208"/>
            <a:ext cx="7886698" cy="99874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5565212"/>
          </a:xfrm>
          <a:prstGeom prst="rect">
            <a:avLst/>
          </a:prstGeom>
          <a:gradFill>
            <a:gsLst>
              <a:gs pos="0">
                <a:srgbClr val="12254A"/>
              </a:gs>
              <a:gs pos="100000">
                <a:srgbClr val="36639A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5565212"/>
            <a:ext cx="9144000" cy="1292788"/>
          </a:xfrm>
          <a:prstGeom prst="rect">
            <a:avLst/>
          </a:prstGeom>
          <a:gradFill>
            <a:gsLst>
              <a:gs pos="0">
                <a:srgbClr val="36639A"/>
              </a:gs>
              <a:gs pos="100000">
                <a:srgbClr val="36639A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kyscanner.ru/news/oshibki-v-aviabilete#fio-lati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letik.aero/handbook/pomoshch/perelet/klassy-obsluzhivaniya-v-samoletakh-klassy-aviabiletov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0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32"/>
          <a:stretch/>
        </p:blipFill>
        <p:spPr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itle 1"/>
          <p:cNvSpPr txBox="1">
            <a:spLocks/>
          </p:cNvSpPr>
          <p:nvPr/>
        </p:nvSpPr>
        <p:spPr>
          <a:xfrm>
            <a:off x="332669" y="5487420"/>
            <a:ext cx="4761077" cy="7883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>
                <a:ln/>
                <a:solidFill>
                  <a:srgbClr val="3A5896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+mn-lt"/>
              </a:rPr>
              <a:t>ЭЛЕКТРОННЫЙ </a:t>
            </a:r>
            <a:r>
              <a:rPr lang="ru-RU" sz="5400" b="1" dirty="0" smtClean="0">
                <a:ln/>
                <a:solidFill>
                  <a:srgbClr val="3A5896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+mn-lt"/>
              </a:rPr>
              <a:t>АВИАБИЛЕТ</a:t>
            </a:r>
            <a:endParaRPr lang="en-US" sz="5400" b="1" dirty="0">
              <a:ln/>
              <a:solidFill>
                <a:srgbClr val="3A5896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9428" y="1178339"/>
            <a:ext cx="8019853" cy="2331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07000"/>
              </a:lnSpc>
              <a:tabLst>
                <a:tab pos="630555" algn="l"/>
              </a:tabLst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Электронный авиабилет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то же самое, что обычный, только в цифровом виде.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сути это договор между пассажиром и авиакомпанией, по которому у вас есть место в самолете из пункта А в пункт B.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tabLst>
                <a:tab pos="630555" algn="l"/>
              </a:tabLst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Потерять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такой билет невозможно: это не бумажка, а электронная запись, которая «видна» в любой точке мира. Когда вы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покупаете е-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тикет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информация о нем вносится в базу авиакомпании — это легко проверить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3664" y="3890913"/>
            <a:ext cx="7871380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бронирования электронного билета вы получите на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маршрутную квитанцию.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не сам билет, а подтверждение его покупки. В маршрут-квитанции содержится вся значимая информация о пассажирах, маршруте и условиях перевозки.</a:t>
            </a:r>
            <a:endParaRPr lang="ru-RU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410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829" y="223177"/>
            <a:ext cx="8890753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32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расшифровать маршрут-квитанцию</a:t>
            </a:r>
            <a:endParaRPr lang="ru-RU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252" y="1186054"/>
            <a:ext cx="5961905" cy="54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328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1976" y="849219"/>
            <a:ext cx="8757501" cy="5849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1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ФИО и тип пассажира</a:t>
            </a:r>
            <a:endParaRPr lang="ru-RU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Фамилия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имя пассажира пишутся латиницей.</a:t>
            </a:r>
            <a:endParaRPr lang="ru-RU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перелетах по России изредка может быть указано по-русски. Если летите по загранпаспорту, то написание должно ему соответствовать. Если по внутреннему паспорту, то при заказе билета перепишите данные из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загран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паспорта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воспользуйтесь правилами транслитерации. </a:t>
            </a: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скобках рядом с фамилией и именем указан тип пассажира.</a:t>
            </a: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Вот несколько самых распространенных: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ADT (Adult) —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взрослый,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CHD (Child) —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ребенок,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 (Infant without a seat) —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младенец без места,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 (Infant with a seat) —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младенец на отдельном месте,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UNN (Unaccompanied Child) —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ребенок без сопровождения.</a:t>
            </a: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1A356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Статья «Как исправить ошибку в авиабилете» </a:t>
            </a:r>
            <a:r>
              <a:rPr lang="ru-RU" u="sng" dirty="0">
                <a:solidFill>
                  <a:srgbClr val="1A356C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https://www.skyscanner.ru/news/oshibki-v-aviabilete#fio-latin</a:t>
            </a:r>
            <a:endParaRPr lang="ru-RU" dirty="0">
              <a:solidFill>
                <a:srgbClr val="1A35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01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2485" y="1088505"/>
            <a:ext cx="7956223" cy="4406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Код бронирования и сведения о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билете</a:t>
            </a:r>
            <a:endParaRPr lang="ru-RU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Reservation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(PNR,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Booking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Confirmation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— код бронирования, шести- или пятизначная последовательность букв и цифр. По коду можно проверить статус билета;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Issue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дата покупки авиабилета;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Ticket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номер авиабилета;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Issuing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airline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авиакомпания;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Issuing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agent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агент, выписавший билет, или его код в Международной ассоциации воздушного транспорта ИАТА.</a:t>
            </a:r>
            <a:endParaRPr lang="ru-RU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5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6816" y="602212"/>
            <a:ext cx="8371001" cy="5295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ctr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Сведения о маршруте</a:t>
            </a:r>
            <a:endParaRPr lang="ru-RU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Itinerary details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c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ведения о маршруте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Travel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дата полета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Airline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авиакомпания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Flight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(в нашей маршрут-квитанции этого слова нет, оно подразумевается) — номер рейса. Первые две буквы — код авиакомпании, присвоенный ИАТА, например, «Аэрофлот» — SU, S7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Airlines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S7,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Airlines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TK,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Lufthansa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LH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Departure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вылет из города и аэропорта отправления. Название аэропорта может быть написано полностью или кодом ИАТА, к примеру, «Шереметьево» — SVO, «Домодедово» — DME, «Пулково» — LED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время вылета. Всегда пишут местное время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Terminal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терминал вылета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Arrival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прибытие в аэропорт прилета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время прилета. Всегда пишут местное время города прилета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Terminal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терминал прилета.</a:t>
            </a:r>
            <a:endParaRPr lang="ru-RU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158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41414"/>
            <a:ext cx="8748074" cy="5657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ctr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notes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другая информация:</a:t>
            </a:r>
            <a:endParaRPr lang="ru-RU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класс обслуживания. Может быть указан полностью или одной буквой: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(Y, B, E, H, K, L, M, N, Q, T, V, X) — разные виды эконом-класса,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(С, D, J, I, Z) — бизнес,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(F, A, P, R) — первый и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Premium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(W) — премиум эконом-класс (средний между эконом и бизнес-классами). В некоторых авиакомпаниях буквенные коды классов обслуживания могут отличаться;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(Буквенные коды</a:t>
            </a:r>
            <a:r>
              <a:rPr lang="ru-RU" sz="1400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https://www.biletik.aero/handbook/pomoshch/perelet/klassy-obsluzhivaniya-v-samoletakh-klassy-aviabiletov/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Seat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номер места,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Check-in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required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будет присвоен после регистрации;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Baggage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allowance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норма бесплатного провоза багажа. Может быть написан допустимый вес багажа в килограммах: 20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(20 кг) или количество мест багажа 1PC (1 место). Во втором случае максимальный вес одного места ищите на сайте авиакомпании или уточняйте в службе поддержки;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Booking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статус бронирования: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Confirmed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— оплачено и подтверждено,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не оплачено;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Fare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basis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код тарифа, по которому куплен билет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valid before (NVB), Not valid after (NVA)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 действия авиабилета</a:t>
            </a: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тариф позволяет обменять авиабилет, вы сможете полететь в другой день в пределах обозначенных дат. Если обменять билет нельзя, в обоих пунктах будет стоять дата полета.</a:t>
            </a:r>
            <a:endParaRPr lang="ru-RU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472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7391" y="344870"/>
            <a:ext cx="8663233" cy="6349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Fare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details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Информация об оплате / Расчет тарифа</a:t>
            </a:r>
            <a:endParaRPr lang="ru-RU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12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форма оплаты: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номер банковской карты,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Cash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наличные,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(INV) — безналичная оплата;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Endorsement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Restrictions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Правила и ограничения, применяемые к тарифу, а также любые особые отметки. К примеру,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Non-Ref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refundable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— невозвратный билет.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Permitted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Fees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apply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— изменить дату вылета и/или маршрут можно со штрафом.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Non-Reroutable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нельзя изменить маршрут поездки.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Non-End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Non-Endorsable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— билет не может быть переоформлен на рейс другой авиакомпании. Особые отметки — это, к примеру, паспортные данные или информация о том, что билет был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перевыпущен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Fare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расчет тарифа за каждый сегмент полета. Состоит из трехбуквенных кодов городов,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двукбуквенных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кодов авиакомпаний и тарифа в пересчете на нейтральные единицы NUC, которые используются в авиации. Переводятся они по курсу ROE —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Exchange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который публикует ИАТА;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Fare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тариф в валюте страны вылета или в долларах США;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Fees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Carrier-imposed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charges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налоги и сборы, входящие в итоговую стоимость билета помимо тарифа.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Fuel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surcharge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топливный сбор, может быть обозначен кодом YQ.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Airport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charge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аэропортовый сбор.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carrier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surcharge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(YR) — сервисный сбор авиакомпании или агента, к примеру, за оформление билета в кассе, выдачу бумажного билета или переоформление билета, если пассажир поменял фамилию. В зависимости от страны и маршрута могут применяться и другие налоги и сборы, в том числе государственные;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Ticket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общая стоимость билета в валюте страны оформления или в долларах США.</a:t>
            </a:r>
            <a:endParaRPr lang="ru-RU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708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590</TotalTime>
  <Words>205</Words>
  <Application>Microsoft Office PowerPoint</Application>
  <PresentationFormat>Экран (4:3)</PresentationFormat>
  <Paragraphs>67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PJSC "New Engineering Technologies"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Максим</cp:lastModifiedBy>
  <cp:revision>157</cp:revision>
  <dcterms:created xsi:type="dcterms:W3CDTF">2016-11-18T14:12:19Z</dcterms:created>
  <dcterms:modified xsi:type="dcterms:W3CDTF">2019-01-17T09:51:45Z</dcterms:modified>
</cp:coreProperties>
</file>